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
  </p:notesMasterIdLst>
  <p:sldIdLst>
    <p:sldId id="277" r:id="rId2"/>
    <p:sldId id="319" r:id="rId3"/>
    <p:sldId id="335" r:id="rId4"/>
    <p:sldId id="336" r:id="rId5"/>
    <p:sldId id="321" r:id="rId6"/>
    <p:sldId id="276"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05" autoAdjust="0"/>
    <p:restoredTop sz="80466" autoAdjust="0"/>
  </p:normalViewPr>
  <p:slideViewPr>
    <p:cSldViewPr>
      <p:cViewPr varScale="1">
        <p:scale>
          <a:sx n="75" d="100"/>
          <a:sy n="75" d="100"/>
        </p:scale>
        <p:origin x="-120" y="-1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09/07/15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3264173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demonstrates the new capabilities of PowerPoint and it is best viewed in Slide Show. These slides are designed to give you great ideas for the presentations you’ll create in PowerPoint 2011!</a:t>
            </a:r>
          </a:p>
          <a:p>
            <a:endParaRPr lang="en-US" dirty="0" smtClean="0"/>
          </a:p>
          <a:p>
            <a:r>
              <a:rPr lang="en-US" sz="1200" kern="1200" dirty="0" smtClean="0">
                <a:solidFill>
                  <a:schemeClr val="tx1"/>
                </a:solidFill>
                <a:effectLst/>
                <a:latin typeface="+mn-lt"/>
                <a:ea typeface="+mn-ea"/>
                <a:cs typeface="+mn-cs"/>
              </a:rPr>
              <a:t>For more sample templates, click the File menu, and then click New From Template.  Under Templates, click Presentations.</a:t>
            </a:r>
            <a:endParaRPr lang="en-US" dirty="0" smtClean="0"/>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6</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 Id="rId3"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09/07/15</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smtClean="0"/>
              <a:t>Click to edit Master title style</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xmlns:p14="http://schemas.microsoft.com/office/powerpoint/2010/mai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09/07/15</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en-US" smtClean="0"/>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09/07/15</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09/07/15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smtClean="0"/>
              <a:t>    Click to edit Master 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09/07/15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lank">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rPr lang="en-US" smtClean="0"/>
              <a:pPr/>
              <a:t>09/07/15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a:defRPr sz="3000" b="0">
                <a:solidFill>
                  <a:schemeClr val="tx1">
                    <a:lumMod val="85000"/>
                    <a:lumOff val="1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09/07/15</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09/07/15</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a:defRPr sz="2800">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09/07/15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09/07/15</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09/07/15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09/07/15</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smtClean="0"/>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09/07/15</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09/07/15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emf"/></Relationships>
</file>

<file path=ppt/slides/_rels/slide2.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slideLayout" Target="../slideLayouts/slideLayout3.xml"/><Relationship Id="rId2" Type="http://schemas.openxmlformats.org/officeDocument/2006/relationships/image" Target="../media/image19.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emf"/><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1" Type="http://schemas.openxmlformats.org/officeDocument/2006/relationships/slideLayout" Target="../slideLayouts/slideLayout3.xml"/><Relationship Id="rId2" Type="http://schemas.openxmlformats.org/officeDocument/2006/relationships/image" Target="../media/image19.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2.jpe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jpeg"/><Relationship Id="rId8" Type="http://schemas.openxmlformats.org/officeDocument/2006/relationships/image" Target="../media/image6.jpeg"/><Relationship Id="rId9" Type="http://schemas.openxmlformats.org/officeDocument/2006/relationships/hyperlink" Target="http://www.onp.co.in" TargetMode="External"/><Relationship Id="rId10" Type="http://schemas.openxmlformats.org/officeDocument/2006/relationships/image" Target="../media/image19.emf"/><Relationship Id="rId1" Type="http://schemas.openxmlformats.org/officeDocument/2006/relationships/tags" Target="../tags/tag1.xml"/><Relationship Id="rId2"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733800" y="1316420"/>
            <a:ext cx="4953000" cy="1416269"/>
          </a:xfrm>
        </p:spPr>
        <p:txBody>
          <a:bodyPr>
            <a:normAutofit/>
          </a:bodyPr>
          <a:lstStyle/>
          <a:p>
            <a:r>
              <a:rPr lang="en-US" sz="2800" b="1" dirty="0" smtClean="0"/>
              <a:t>Omega Natural Polarity </a:t>
            </a:r>
            <a:r>
              <a:rPr lang="en-US" sz="2800" b="1" dirty="0" err="1" smtClean="0"/>
              <a:t>Pvt</a:t>
            </a:r>
            <a:r>
              <a:rPr lang="en-US" sz="2800" b="1" dirty="0" smtClean="0"/>
              <a:t> Ltd</a:t>
            </a:r>
          </a:p>
        </p:txBody>
      </p:sp>
      <p:sp>
        <p:nvSpPr>
          <p:cNvPr id="5" name="Title 4"/>
          <p:cNvSpPr>
            <a:spLocks noGrp="1"/>
          </p:cNvSpPr>
          <p:nvPr>
            <p:ph type="title"/>
          </p:nvPr>
        </p:nvSpPr>
        <p:spPr>
          <a:xfrm>
            <a:off x="228600" y="3048000"/>
            <a:ext cx="7239000" cy="1828800"/>
          </a:xfrm>
        </p:spPr>
        <p:txBody>
          <a:bodyPr>
            <a:normAutofit/>
          </a:bodyPr>
          <a:lstStyle/>
          <a:p>
            <a:pPr algn="l"/>
            <a:r>
              <a:rPr lang="en-US" sz="2400" b="0" dirty="0" smtClean="0">
                <a:solidFill>
                  <a:srgbClr val="262626"/>
                </a:solidFill>
              </a:rPr>
              <a:t/>
            </a:r>
            <a:br>
              <a:rPr lang="en-US" sz="2400" b="0" dirty="0" smtClean="0">
                <a:solidFill>
                  <a:srgbClr val="262626"/>
                </a:solidFill>
              </a:rPr>
            </a:br>
            <a:r>
              <a:rPr lang="en-US" sz="5600" b="0" dirty="0" err="1" smtClean="0">
                <a:solidFill>
                  <a:prstClr val="white"/>
                </a:solidFill>
              </a:rPr>
              <a:t>GreenBox</a:t>
            </a:r>
            <a:r>
              <a:rPr lang="en-US" sz="5600" b="0" dirty="0" smtClean="0">
                <a:solidFill>
                  <a:prstClr val="white"/>
                </a:solidFill>
              </a:rPr>
              <a:t> </a:t>
            </a:r>
            <a:r>
              <a:rPr lang="en-US" sz="5600" b="0" dirty="0" smtClean="0">
                <a:solidFill>
                  <a:prstClr val="white"/>
                </a:solidFill>
              </a:rPr>
              <a:t>HL</a:t>
            </a:r>
            <a:r>
              <a:rPr lang="en-US" sz="5600" b="0" dirty="0" smtClean="0">
                <a:solidFill>
                  <a:prstClr val="white"/>
                </a:solidFill>
              </a:rPr>
              <a:t/>
            </a:r>
            <a:br>
              <a:rPr lang="en-US" sz="5600" b="0" dirty="0" smtClean="0">
                <a:solidFill>
                  <a:prstClr val="white"/>
                </a:solidFill>
              </a:rPr>
            </a:br>
            <a:r>
              <a:rPr lang="en-US" sz="3100" b="0" dirty="0" smtClean="0">
                <a:solidFill>
                  <a:prstClr val="white"/>
                </a:solidFill>
              </a:rPr>
              <a:t>Solar powered DC-to-DC Home Lighting</a:t>
            </a:r>
            <a:endParaRPr lang="en-US" sz="3100" dirty="0"/>
          </a:p>
        </p:txBody>
      </p:sp>
      <p:pic>
        <p:nvPicPr>
          <p:cNvPr id="4" name="Picture 3" descr="logo_vecto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304800"/>
            <a:ext cx="1819377" cy="18530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_vector.eps"/>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3200400" y="2209800"/>
            <a:ext cx="2743200" cy="2794000"/>
          </a:xfrm>
          <a:prstGeom prst="rect">
            <a:avLst/>
          </a:prstGeom>
        </p:spPr>
      </p:pic>
      <p:sp>
        <p:nvSpPr>
          <p:cNvPr id="6" name="TextBox 5"/>
          <p:cNvSpPr txBox="1"/>
          <p:nvPr/>
        </p:nvSpPr>
        <p:spPr>
          <a:xfrm>
            <a:off x="4373880" y="1295400"/>
            <a:ext cx="4617720" cy="4648200"/>
          </a:xfrm>
          <a:prstGeom prst="rect">
            <a:avLst/>
          </a:prstGeom>
          <a:noFill/>
        </p:spPr>
        <p:txBody>
          <a:bodyPr wrap="square" rtlCol="0">
            <a:noAutofit/>
          </a:bodyPr>
          <a:lstStyle/>
          <a:p>
            <a:pPr>
              <a:lnSpc>
                <a:spcPct val="114000"/>
              </a:lnSpc>
            </a:pPr>
            <a:r>
              <a:rPr lang="en-US" sz="2200" dirty="0" smtClean="0">
                <a:solidFill>
                  <a:prstClr val="black">
                    <a:lumMod val="85000"/>
                    <a:lumOff val="15000"/>
                  </a:prstClr>
                </a:solidFill>
              </a:rPr>
              <a:t>ONP is mainly into Renewable energy and energy saving verticals with innovative technology, products and services.</a:t>
            </a:r>
          </a:p>
          <a:p>
            <a:pPr>
              <a:lnSpc>
                <a:spcPct val="114000"/>
              </a:lnSpc>
            </a:pPr>
            <a:endParaRPr lang="en-US" sz="2200" dirty="0">
              <a:solidFill>
                <a:prstClr val="black">
                  <a:lumMod val="85000"/>
                  <a:lumOff val="15000"/>
                </a:prstClr>
              </a:solidFill>
            </a:endParaRPr>
          </a:p>
          <a:p>
            <a:pPr>
              <a:lnSpc>
                <a:spcPct val="114000"/>
              </a:lnSpc>
            </a:pPr>
            <a:r>
              <a:rPr lang="en-US" sz="2200" dirty="0" smtClean="0">
                <a:solidFill>
                  <a:prstClr val="black">
                    <a:lumMod val="85000"/>
                    <a:lumOff val="15000"/>
                  </a:prstClr>
                </a:solidFill>
              </a:rPr>
              <a:t>We constantly engineer, design and adopt better technology in renewable energy vertical to promote</a:t>
            </a:r>
            <a:r>
              <a:rPr lang="en-US" sz="2200" dirty="0">
                <a:solidFill>
                  <a:prstClr val="black">
                    <a:lumMod val="85000"/>
                    <a:lumOff val="15000"/>
                  </a:prstClr>
                </a:solidFill>
              </a:rPr>
              <a:t> </a:t>
            </a:r>
            <a:r>
              <a:rPr lang="en-US" sz="2200" dirty="0" smtClean="0">
                <a:solidFill>
                  <a:prstClr val="black">
                    <a:lumMod val="85000"/>
                    <a:lumOff val="15000"/>
                  </a:prstClr>
                </a:solidFill>
              </a:rPr>
              <a:t>clean energy. We transfer learning as a complete package &amp; services to our clients as  “EPCM” “Engineering, Procurement, Commission &amp; Management”.</a:t>
            </a:r>
            <a:endParaRPr lang="en-US" sz="2200" dirty="0">
              <a:solidFill>
                <a:prstClr val="black"/>
              </a:solidFill>
            </a:endParaRPr>
          </a:p>
        </p:txBody>
      </p:sp>
      <p:pic>
        <p:nvPicPr>
          <p:cNvPr id="7" name="Picture 6" descr="DSC0350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71600"/>
            <a:ext cx="2895600" cy="2171700"/>
          </a:xfrm>
          <a:prstGeom prst="rect">
            <a:avLst/>
          </a:prstGeom>
        </p:spPr>
      </p:pic>
      <p:pic>
        <p:nvPicPr>
          <p:cNvPr id="9" name="Picture 8" descr="StPiusONPGridTieSolar_19 croppe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199" y="4114800"/>
            <a:ext cx="2971801" cy="2209800"/>
          </a:xfrm>
          <a:prstGeom prst="rect">
            <a:avLst/>
          </a:prstGeom>
        </p:spPr>
      </p:pic>
      <p:sp>
        <p:nvSpPr>
          <p:cNvPr id="11" name="Title 8"/>
          <p:cNvSpPr>
            <a:spLocks noGrp="1"/>
          </p:cNvSpPr>
          <p:nvPr>
            <p:ph type="title"/>
          </p:nvPr>
        </p:nvSpPr>
        <p:spPr>
          <a:xfrm>
            <a:off x="436180" y="76200"/>
            <a:ext cx="8403020" cy="685800"/>
          </a:xfrm>
        </p:spPr>
        <p:txBody>
          <a:bodyPr/>
          <a:lstStyle/>
          <a:p>
            <a:pPr lvl="0">
              <a:spcBef>
                <a:spcPts val="0"/>
              </a:spcBef>
            </a:pPr>
            <a:r>
              <a:rPr lang="en-US" sz="2800" b="1" dirty="0" smtClean="0">
                <a:solidFill>
                  <a:prstClr val="black">
                    <a:lumMod val="85000"/>
                    <a:lumOff val="15000"/>
                  </a:prstClr>
                </a:solidFill>
                <a:latin typeface="+mn-lt"/>
                <a:ea typeface="+mn-ea"/>
                <a:cs typeface="+mn-cs"/>
              </a:rPr>
              <a:t>About Omega Natural Polarity (ONP)</a:t>
            </a:r>
            <a:endParaRPr lang="en-US" dirty="0">
              <a:latin typeface="+mn-lt"/>
            </a:endParaRPr>
          </a:p>
        </p:txBody>
      </p:sp>
      <p:pic>
        <p:nvPicPr>
          <p:cNvPr id="12" name="Picture 11" descr="logo_vector.eps"/>
          <p:cNvPicPr>
            <a:picLocks noChangeAspect="1"/>
          </p:cNvPicPr>
          <p:nvPr/>
        </p:nvPicPr>
        <p:blipFill>
          <a:blip r:embed="rId2">
            <a:alphaModFix amt="13000"/>
            <a:extLst>
              <a:ext uri="{28A0092B-C50C-407E-A947-70E740481C1C}">
                <a14:useLocalDpi xmlns:a14="http://schemas.microsoft.com/office/drawing/2010/main" val="0"/>
              </a:ext>
            </a:extLst>
          </a:blip>
          <a:stretch>
            <a:fillRect/>
          </a:stretch>
        </p:blipFill>
        <p:spPr>
          <a:xfrm>
            <a:off x="8001000" y="5719748"/>
            <a:ext cx="1042742" cy="1062052"/>
          </a:xfrm>
          <a:prstGeom prst="rect">
            <a:avLst/>
          </a:prstGeom>
        </p:spPr>
      </p:pic>
    </p:spTree>
    <p:extLst>
      <p:ext uri="{BB962C8B-B14F-4D97-AF65-F5344CB8AC3E}">
        <p14:creationId xmlns:p14="http://schemas.microsoft.com/office/powerpoint/2010/main" val="14213384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_vector.eps"/>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3200400" y="2209800"/>
            <a:ext cx="2743200" cy="2794000"/>
          </a:xfrm>
          <a:prstGeom prst="rect">
            <a:avLst/>
          </a:prstGeom>
        </p:spPr>
      </p:pic>
      <p:sp>
        <p:nvSpPr>
          <p:cNvPr id="8" name="Title 8"/>
          <p:cNvSpPr>
            <a:spLocks noGrp="1"/>
          </p:cNvSpPr>
          <p:nvPr>
            <p:ph type="title"/>
          </p:nvPr>
        </p:nvSpPr>
        <p:spPr>
          <a:xfrm>
            <a:off x="37362" y="-76200"/>
            <a:ext cx="6820638" cy="1066800"/>
          </a:xfrm>
        </p:spPr>
        <p:txBody>
          <a:bodyPr>
            <a:normAutofit/>
          </a:bodyPr>
          <a:lstStyle/>
          <a:p>
            <a:pPr lvl="0">
              <a:spcBef>
                <a:spcPts val="0"/>
              </a:spcBef>
            </a:pPr>
            <a:r>
              <a:rPr lang="en-US" sz="4000" b="1" dirty="0" smtClean="0">
                <a:solidFill>
                  <a:prstClr val="black">
                    <a:lumMod val="85000"/>
                    <a:lumOff val="15000"/>
                  </a:prstClr>
                </a:solidFill>
                <a:latin typeface="+mn-lt"/>
                <a:ea typeface="+mn-ea"/>
                <a:cs typeface="+mn-cs"/>
              </a:rPr>
              <a:t>About </a:t>
            </a:r>
            <a:r>
              <a:rPr lang="en-US" sz="4000" b="1" dirty="0" err="1" smtClean="0">
                <a:solidFill>
                  <a:prstClr val="black">
                    <a:lumMod val="85000"/>
                    <a:lumOff val="15000"/>
                  </a:prstClr>
                </a:solidFill>
                <a:latin typeface="+mn-lt"/>
                <a:ea typeface="+mn-ea"/>
                <a:cs typeface="+mn-cs"/>
              </a:rPr>
              <a:t>GreenBox</a:t>
            </a:r>
            <a:r>
              <a:rPr lang="en-US" sz="4000" b="1" dirty="0" smtClean="0">
                <a:solidFill>
                  <a:prstClr val="black">
                    <a:lumMod val="85000"/>
                    <a:lumOff val="15000"/>
                  </a:prstClr>
                </a:solidFill>
                <a:latin typeface="+mn-lt"/>
                <a:ea typeface="+mn-ea"/>
                <a:cs typeface="+mn-cs"/>
              </a:rPr>
              <a:t> </a:t>
            </a:r>
            <a:r>
              <a:rPr lang="en-US" sz="4000" b="1" dirty="0" smtClean="0">
                <a:solidFill>
                  <a:prstClr val="black">
                    <a:lumMod val="85000"/>
                    <a:lumOff val="15000"/>
                  </a:prstClr>
                </a:solidFill>
                <a:latin typeface="+mn-lt"/>
                <a:ea typeface="+mn-ea"/>
                <a:cs typeface="+mn-cs"/>
              </a:rPr>
              <a:t>HL</a:t>
            </a:r>
            <a:endParaRPr lang="en-US" sz="4000" dirty="0">
              <a:latin typeface="+mn-lt"/>
            </a:endParaRPr>
          </a:p>
        </p:txBody>
      </p:sp>
      <p:pic>
        <p:nvPicPr>
          <p:cNvPr id="9" name="Picture 8" descr="logo_vector.eps"/>
          <p:cNvPicPr>
            <a:picLocks noChangeAspect="1"/>
          </p:cNvPicPr>
          <p:nvPr/>
        </p:nvPicPr>
        <p:blipFill>
          <a:blip r:embed="rId2">
            <a:alphaModFix amt="13000"/>
            <a:extLst>
              <a:ext uri="{28A0092B-C50C-407E-A947-70E740481C1C}">
                <a14:useLocalDpi xmlns:a14="http://schemas.microsoft.com/office/drawing/2010/main" val="0"/>
              </a:ext>
            </a:extLst>
          </a:blip>
          <a:stretch>
            <a:fillRect/>
          </a:stretch>
        </p:blipFill>
        <p:spPr>
          <a:xfrm>
            <a:off x="8001000" y="5715000"/>
            <a:ext cx="1042742" cy="1062052"/>
          </a:xfrm>
          <a:prstGeom prst="rect">
            <a:avLst/>
          </a:prstGeom>
        </p:spPr>
      </p:pic>
      <p:sp>
        <p:nvSpPr>
          <p:cNvPr id="5" name="TextBox 4"/>
          <p:cNvSpPr txBox="1"/>
          <p:nvPr/>
        </p:nvSpPr>
        <p:spPr>
          <a:xfrm>
            <a:off x="381000" y="3886200"/>
            <a:ext cx="8610600" cy="1676400"/>
          </a:xfrm>
          <a:prstGeom prst="rect">
            <a:avLst/>
          </a:prstGeom>
          <a:noFill/>
        </p:spPr>
        <p:txBody>
          <a:bodyPr wrap="square" rtlCol="0">
            <a:noAutofit/>
          </a:bodyPr>
          <a:lstStyle/>
          <a:p>
            <a:pPr>
              <a:lnSpc>
                <a:spcPct val="114000"/>
              </a:lnSpc>
            </a:pPr>
            <a:r>
              <a:rPr lang="en-US" sz="2200" dirty="0" smtClean="0">
                <a:solidFill>
                  <a:prstClr val="black">
                    <a:lumMod val="85000"/>
                    <a:lumOff val="15000"/>
                  </a:prstClr>
                </a:solidFill>
              </a:rPr>
              <a:t>Its one of the flag ship product of our company. This product is mostly applicable for markets like rural, camps and locations disconnected rom grid.</a:t>
            </a:r>
          </a:p>
          <a:p>
            <a:pPr>
              <a:lnSpc>
                <a:spcPct val="114000"/>
              </a:lnSpc>
            </a:pPr>
            <a:endParaRPr lang="en-US" sz="2200" dirty="0">
              <a:solidFill>
                <a:prstClr val="black">
                  <a:lumMod val="85000"/>
                  <a:lumOff val="15000"/>
                </a:prstClr>
              </a:solidFill>
            </a:endParaRPr>
          </a:p>
          <a:p>
            <a:pPr>
              <a:lnSpc>
                <a:spcPct val="114000"/>
              </a:lnSpc>
            </a:pPr>
            <a:r>
              <a:rPr lang="en-US" sz="2200" dirty="0" smtClean="0">
                <a:solidFill>
                  <a:prstClr val="black">
                    <a:lumMod val="85000"/>
                    <a:lumOff val="15000"/>
                  </a:prstClr>
                </a:solidFill>
              </a:rPr>
              <a:t>Its based on DC-to-DC technology. Means this power is powered by Solar panels and out is also DC power.</a:t>
            </a:r>
          </a:p>
          <a:p>
            <a:pPr>
              <a:lnSpc>
                <a:spcPct val="114000"/>
              </a:lnSpc>
            </a:pPr>
            <a:endParaRPr lang="en-US" sz="2200" dirty="0">
              <a:solidFill>
                <a:prstClr val="black">
                  <a:lumMod val="85000"/>
                  <a:lumOff val="15000"/>
                </a:prstClr>
              </a:solidFill>
            </a:endParaRPr>
          </a:p>
        </p:txBody>
      </p:sp>
      <p:pic>
        <p:nvPicPr>
          <p:cNvPr id="2" name="Picture 1" descr="GreenBox HM Image 3 version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066800"/>
            <a:ext cx="4724400" cy="2834640"/>
          </a:xfrm>
          <a:prstGeom prst="rect">
            <a:avLst/>
          </a:prstGeom>
        </p:spPr>
      </p:pic>
      <p:sp>
        <p:nvSpPr>
          <p:cNvPr id="3" name="TextBox 2"/>
          <p:cNvSpPr txBox="1"/>
          <p:nvPr/>
        </p:nvSpPr>
        <p:spPr>
          <a:xfrm>
            <a:off x="5791200" y="1219200"/>
            <a:ext cx="3048000" cy="2031325"/>
          </a:xfrm>
          <a:prstGeom prst="rect">
            <a:avLst/>
          </a:prstGeom>
          <a:noFill/>
        </p:spPr>
        <p:txBody>
          <a:bodyPr wrap="square" rtlCol="0">
            <a:spAutoFit/>
          </a:bodyPr>
          <a:lstStyle/>
          <a:p>
            <a:r>
              <a:rPr lang="en-US" dirty="0">
                <a:solidFill>
                  <a:prstClr val="black">
                    <a:lumMod val="85000"/>
                    <a:lumOff val="15000"/>
                  </a:prstClr>
                </a:solidFill>
              </a:rPr>
              <a:t>Supports DC utilities like: </a:t>
            </a:r>
            <a:endParaRPr lang="en-US" dirty="0" smtClean="0">
              <a:solidFill>
                <a:prstClr val="black">
                  <a:lumMod val="85000"/>
                  <a:lumOff val="15000"/>
                </a:prstClr>
              </a:solidFill>
            </a:endParaRPr>
          </a:p>
          <a:p>
            <a:endParaRPr lang="en-US" dirty="0" smtClean="0">
              <a:solidFill>
                <a:prstClr val="black">
                  <a:lumMod val="85000"/>
                  <a:lumOff val="15000"/>
                </a:prstClr>
              </a:solidFill>
            </a:endParaRPr>
          </a:p>
          <a:p>
            <a:r>
              <a:rPr lang="en-US" dirty="0" smtClean="0">
                <a:solidFill>
                  <a:prstClr val="black">
                    <a:lumMod val="85000"/>
                    <a:lumOff val="15000"/>
                  </a:prstClr>
                </a:solidFill>
              </a:rPr>
              <a:t>LED </a:t>
            </a:r>
            <a:r>
              <a:rPr lang="en-US" dirty="0">
                <a:solidFill>
                  <a:prstClr val="black">
                    <a:lumMod val="85000"/>
                    <a:lumOff val="15000"/>
                  </a:prstClr>
                </a:solidFill>
              </a:rPr>
              <a:t>bulbs, </a:t>
            </a:r>
            <a:endParaRPr lang="en-US" dirty="0" smtClean="0">
              <a:solidFill>
                <a:prstClr val="black">
                  <a:lumMod val="85000"/>
                  <a:lumOff val="15000"/>
                </a:prstClr>
              </a:solidFill>
            </a:endParaRPr>
          </a:p>
          <a:p>
            <a:r>
              <a:rPr lang="en-US" dirty="0">
                <a:solidFill>
                  <a:prstClr val="black">
                    <a:lumMod val="85000"/>
                    <a:lumOff val="15000"/>
                  </a:prstClr>
                </a:solidFill>
              </a:rPr>
              <a:t>F</a:t>
            </a:r>
            <a:r>
              <a:rPr lang="en-US" smtClean="0">
                <a:solidFill>
                  <a:prstClr val="black">
                    <a:lumMod val="85000"/>
                    <a:lumOff val="15000"/>
                  </a:prstClr>
                </a:solidFill>
              </a:rPr>
              <a:t>ans</a:t>
            </a:r>
            <a:r>
              <a:rPr lang="en-US" dirty="0">
                <a:solidFill>
                  <a:prstClr val="black">
                    <a:lumMod val="85000"/>
                    <a:lumOff val="15000"/>
                  </a:prstClr>
                </a:solidFill>
              </a:rPr>
              <a:t>, </a:t>
            </a:r>
            <a:endParaRPr lang="en-US" dirty="0" smtClean="0">
              <a:solidFill>
                <a:prstClr val="black">
                  <a:lumMod val="85000"/>
                  <a:lumOff val="15000"/>
                </a:prstClr>
              </a:solidFill>
            </a:endParaRPr>
          </a:p>
          <a:p>
            <a:r>
              <a:rPr lang="en-US" dirty="0" smtClean="0">
                <a:solidFill>
                  <a:prstClr val="black">
                    <a:lumMod val="85000"/>
                    <a:lumOff val="15000"/>
                  </a:prstClr>
                </a:solidFill>
              </a:rPr>
              <a:t>TV</a:t>
            </a:r>
            <a:r>
              <a:rPr lang="en-US" dirty="0">
                <a:solidFill>
                  <a:prstClr val="black">
                    <a:lumMod val="85000"/>
                    <a:lumOff val="15000"/>
                  </a:prstClr>
                </a:solidFill>
              </a:rPr>
              <a:t>, </a:t>
            </a:r>
            <a:endParaRPr lang="en-US" dirty="0" smtClean="0">
              <a:solidFill>
                <a:prstClr val="black">
                  <a:lumMod val="85000"/>
                  <a:lumOff val="15000"/>
                </a:prstClr>
              </a:solidFill>
            </a:endParaRPr>
          </a:p>
          <a:p>
            <a:r>
              <a:rPr lang="en-US" dirty="0" smtClean="0">
                <a:solidFill>
                  <a:prstClr val="black">
                    <a:lumMod val="85000"/>
                    <a:lumOff val="15000"/>
                  </a:prstClr>
                </a:solidFill>
              </a:rPr>
              <a:t>Mobile </a:t>
            </a:r>
            <a:r>
              <a:rPr lang="en-US" dirty="0">
                <a:solidFill>
                  <a:prstClr val="black">
                    <a:lumMod val="85000"/>
                    <a:lumOff val="15000"/>
                  </a:prstClr>
                </a:solidFill>
              </a:rPr>
              <a:t>charging</a:t>
            </a:r>
            <a:endParaRPr lang="en-US" dirty="0">
              <a:solidFill>
                <a:prstClr val="black"/>
              </a:solidFill>
            </a:endParaRPr>
          </a:p>
          <a:p>
            <a:endParaRPr lang="en-US" dirty="0"/>
          </a:p>
        </p:txBody>
      </p:sp>
    </p:spTree>
    <p:extLst>
      <p:ext uri="{BB962C8B-B14F-4D97-AF65-F5344CB8AC3E}">
        <p14:creationId xmlns:p14="http://schemas.microsoft.com/office/powerpoint/2010/main" val="3053684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_vector.eps"/>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3200400" y="2209800"/>
            <a:ext cx="2743200" cy="2794000"/>
          </a:xfrm>
          <a:prstGeom prst="rect">
            <a:avLst/>
          </a:prstGeom>
        </p:spPr>
      </p:pic>
      <p:sp>
        <p:nvSpPr>
          <p:cNvPr id="8" name="Title 8"/>
          <p:cNvSpPr>
            <a:spLocks noGrp="1"/>
          </p:cNvSpPr>
          <p:nvPr>
            <p:ph type="title"/>
          </p:nvPr>
        </p:nvSpPr>
        <p:spPr>
          <a:xfrm>
            <a:off x="37362" y="-76200"/>
            <a:ext cx="6820638" cy="1066800"/>
          </a:xfrm>
        </p:spPr>
        <p:txBody>
          <a:bodyPr>
            <a:normAutofit/>
          </a:bodyPr>
          <a:lstStyle/>
          <a:p>
            <a:pPr lvl="0">
              <a:spcBef>
                <a:spcPts val="0"/>
              </a:spcBef>
            </a:pPr>
            <a:r>
              <a:rPr lang="en-US" sz="4000" b="1" dirty="0" err="1" smtClean="0">
                <a:solidFill>
                  <a:prstClr val="black">
                    <a:lumMod val="85000"/>
                    <a:lumOff val="15000"/>
                  </a:prstClr>
                </a:solidFill>
                <a:latin typeface="+mn-lt"/>
                <a:ea typeface="+mn-ea"/>
                <a:cs typeface="+mn-cs"/>
              </a:rPr>
              <a:t>GreenBox</a:t>
            </a:r>
            <a:r>
              <a:rPr lang="en-US" sz="4000" b="1" dirty="0" smtClean="0">
                <a:solidFill>
                  <a:prstClr val="black">
                    <a:lumMod val="85000"/>
                    <a:lumOff val="15000"/>
                  </a:prstClr>
                </a:solidFill>
                <a:latin typeface="+mn-lt"/>
                <a:ea typeface="+mn-ea"/>
                <a:cs typeface="+mn-cs"/>
              </a:rPr>
              <a:t> </a:t>
            </a:r>
            <a:r>
              <a:rPr lang="en-US" sz="4000" b="1" dirty="0" smtClean="0">
                <a:solidFill>
                  <a:prstClr val="black">
                    <a:lumMod val="85000"/>
                    <a:lumOff val="15000"/>
                  </a:prstClr>
                </a:solidFill>
                <a:latin typeface="+mn-lt"/>
                <a:ea typeface="+mn-ea"/>
                <a:cs typeface="+mn-cs"/>
              </a:rPr>
              <a:t>HL </a:t>
            </a:r>
            <a:r>
              <a:rPr lang="en-US" sz="4000" b="1" dirty="0" smtClean="0">
                <a:solidFill>
                  <a:prstClr val="black">
                    <a:lumMod val="85000"/>
                    <a:lumOff val="15000"/>
                  </a:prstClr>
                </a:solidFill>
                <a:latin typeface="+mn-lt"/>
                <a:ea typeface="+mn-ea"/>
                <a:cs typeface="+mn-cs"/>
              </a:rPr>
              <a:t>Specs &amp; Images</a:t>
            </a:r>
            <a:endParaRPr lang="en-US" sz="4000" dirty="0">
              <a:latin typeface="+mn-lt"/>
            </a:endParaRPr>
          </a:p>
        </p:txBody>
      </p:sp>
      <p:pic>
        <p:nvPicPr>
          <p:cNvPr id="9" name="Picture 8" descr="logo_vector.eps"/>
          <p:cNvPicPr>
            <a:picLocks noChangeAspect="1"/>
          </p:cNvPicPr>
          <p:nvPr/>
        </p:nvPicPr>
        <p:blipFill>
          <a:blip r:embed="rId2">
            <a:alphaModFix amt="13000"/>
            <a:extLst>
              <a:ext uri="{28A0092B-C50C-407E-A947-70E740481C1C}">
                <a14:useLocalDpi xmlns:a14="http://schemas.microsoft.com/office/drawing/2010/main" val="0"/>
              </a:ext>
            </a:extLst>
          </a:blip>
          <a:stretch>
            <a:fillRect/>
          </a:stretch>
        </p:blipFill>
        <p:spPr>
          <a:xfrm>
            <a:off x="8001000" y="5715000"/>
            <a:ext cx="1042742" cy="1062052"/>
          </a:xfrm>
          <a:prstGeom prst="rect">
            <a:avLst/>
          </a:prstGeom>
        </p:spPr>
      </p:pic>
      <p:pic>
        <p:nvPicPr>
          <p:cNvPr id="5" name="Picture 4" descr="GreenBox HM Image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8302" y="1676400"/>
            <a:ext cx="2684698" cy="4062372"/>
          </a:xfrm>
          <a:prstGeom prst="rect">
            <a:avLst/>
          </a:prstGeom>
        </p:spPr>
      </p:pic>
      <p:pic>
        <p:nvPicPr>
          <p:cNvPr id="6" name="Picture 5" descr="GreenBox HM Image 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752600"/>
            <a:ext cx="2497649" cy="3950465"/>
          </a:xfrm>
          <a:prstGeom prst="rect">
            <a:avLst/>
          </a:prstGeom>
        </p:spPr>
      </p:pic>
      <p:sp>
        <p:nvSpPr>
          <p:cNvPr id="7" name="TextBox 6"/>
          <p:cNvSpPr txBox="1"/>
          <p:nvPr/>
        </p:nvSpPr>
        <p:spPr>
          <a:xfrm>
            <a:off x="1219200" y="1295400"/>
            <a:ext cx="1295400" cy="400110"/>
          </a:xfrm>
          <a:prstGeom prst="rect">
            <a:avLst/>
          </a:prstGeom>
          <a:noFill/>
        </p:spPr>
        <p:txBody>
          <a:bodyPr wrap="square" rtlCol="0">
            <a:spAutoFit/>
          </a:bodyPr>
          <a:lstStyle/>
          <a:p>
            <a:r>
              <a:rPr lang="en-US" sz="2000" dirty="0" smtClean="0"/>
              <a:t>Front side</a:t>
            </a:r>
            <a:endParaRPr lang="en-US" sz="2000" dirty="0"/>
          </a:p>
        </p:txBody>
      </p:sp>
      <p:sp>
        <p:nvSpPr>
          <p:cNvPr id="10" name="TextBox 9"/>
          <p:cNvSpPr txBox="1"/>
          <p:nvPr/>
        </p:nvSpPr>
        <p:spPr>
          <a:xfrm>
            <a:off x="6781800" y="1219200"/>
            <a:ext cx="1295400" cy="400110"/>
          </a:xfrm>
          <a:prstGeom prst="rect">
            <a:avLst/>
          </a:prstGeom>
          <a:noFill/>
        </p:spPr>
        <p:txBody>
          <a:bodyPr wrap="square" rtlCol="0">
            <a:spAutoFit/>
          </a:bodyPr>
          <a:lstStyle/>
          <a:p>
            <a:r>
              <a:rPr lang="en-US" sz="2000" dirty="0" smtClean="0"/>
              <a:t>Back side</a:t>
            </a:r>
            <a:endParaRPr lang="en-US" sz="2000" dirty="0"/>
          </a:p>
        </p:txBody>
      </p:sp>
      <p:sp>
        <p:nvSpPr>
          <p:cNvPr id="12" name="TextBox 11"/>
          <p:cNvSpPr txBox="1"/>
          <p:nvPr/>
        </p:nvSpPr>
        <p:spPr>
          <a:xfrm>
            <a:off x="3200400" y="2014478"/>
            <a:ext cx="2971800" cy="3477875"/>
          </a:xfrm>
          <a:prstGeom prst="rect">
            <a:avLst/>
          </a:prstGeom>
          <a:noFill/>
        </p:spPr>
        <p:txBody>
          <a:bodyPr wrap="square" rtlCol="0">
            <a:spAutoFit/>
          </a:bodyPr>
          <a:lstStyle/>
          <a:p>
            <a:r>
              <a:rPr lang="en-US" sz="2000" b="1" dirty="0" smtClean="0"/>
              <a:t>Specifications:</a:t>
            </a:r>
          </a:p>
          <a:p>
            <a:pPr marL="342900" indent="-342900">
              <a:buFont typeface="Wingdings" charset="2"/>
              <a:buChar char="Ø"/>
            </a:pPr>
            <a:endParaRPr lang="en-US" sz="2000" dirty="0"/>
          </a:p>
          <a:p>
            <a:pPr marL="342900" indent="-342900">
              <a:buFont typeface="Wingdings" charset="2"/>
              <a:buChar char="Ø"/>
            </a:pPr>
            <a:r>
              <a:rPr lang="en-US" sz="2000" dirty="0" smtClean="0"/>
              <a:t>SPV 50Wp / 100Wp</a:t>
            </a:r>
          </a:p>
          <a:p>
            <a:pPr marL="342900" indent="-342900">
              <a:buFont typeface="Wingdings" charset="2"/>
              <a:buChar char="Ø"/>
            </a:pPr>
            <a:r>
              <a:rPr lang="en-US" sz="2000" dirty="0" smtClean="0"/>
              <a:t>Battery SMF / LFP</a:t>
            </a:r>
          </a:p>
          <a:p>
            <a:pPr marL="342900" indent="-342900">
              <a:buFont typeface="Wingdings" charset="2"/>
              <a:buChar char="Ø"/>
            </a:pPr>
            <a:r>
              <a:rPr lang="en-US" sz="2000" dirty="0" smtClean="0"/>
              <a:t>20AH &amp; 40AH</a:t>
            </a:r>
          </a:p>
          <a:p>
            <a:pPr marL="342900" indent="-342900">
              <a:buFont typeface="Wingdings" charset="2"/>
              <a:buChar char="Ø"/>
            </a:pPr>
            <a:r>
              <a:rPr lang="en-US" sz="2000" dirty="0" smtClean="0"/>
              <a:t>5W LED bulbs 3no.s</a:t>
            </a:r>
          </a:p>
          <a:p>
            <a:pPr marL="342900" indent="-342900">
              <a:buFont typeface="Wingdings" charset="2"/>
              <a:buChar char="Ø"/>
            </a:pPr>
            <a:r>
              <a:rPr lang="en-US" sz="2000" dirty="0" smtClean="0"/>
              <a:t>DC fan 10W</a:t>
            </a:r>
          </a:p>
          <a:p>
            <a:pPr marL="342900" indent="-342900">
              <a:buFont typeface="Wingdings" charset="2"/>
              <a:buChar char="Ø"/>
            </a:pPr>
            <a:r>
              <a:rPr lang="en-US" sz="2000" dirty="0" smtClean="0"/>
              <a:t>DC TV 20W</a:t>
            </a:r>
          </a:p>
          <a:p>
            <a:pPr marL="342900" indent="-342900">
              <a:buFont typeface="Wingdings" charset="2"/>
              <a:buChar char="Ø"/>
            </a:pPr>
            <a:endParaRPr lang="en-US" sz="2000" dirty="0" smtClean="0"/>
          </a:p>
          <a:p>
            <a:pPr marL="457200" indent="-457200">
              <a:buAutoNum type="arabicPeriod"/>
            </a:pPr>
            <a:endParaRPr lang="en-US" sz="2000" dirty="0" smtClean="0"/>
          </a:p>
          <a:p>
            <a:pPr marL="457200" indent="-457200">
              <a:buAutoNum type="arabicPeriod"/>
            </a:pPr>
            <a:endParaRPr lang="en-US" sz="2000" dirty="0"/>
          </a:p>
        </p:txBody>
      </p:sp>
    </p:spTree>
    <p:extLst>
      <p:ext uri="{BB962C8B-B14F-4D97-AF65-F5344CB8AC3E}">
        <p14:creationId xmlns:p14="http://schemas.microsoft.com/office/powerpoint/2010/main" val="911924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_vector.eps"/>
          <p:cNvPicPr>
            <a:picLocks noChangeAspect="1"/>
          </p:cNvPicPr>
          <p:nvPr/>
        </p:nvPicPr>
        <p:blipFill>
          <a:blip r:embed="rId2">
            <a:alphaModFix amt="13000"/>
            <a:extLst>
              <a:ext uri="{28A0092B-C50C-407E-A947-70E740481C1C}">
                <a14:useLocalDpi xmlns:a14="http://schemas.microsoft.com/office/drawing/2010/main" val="0"/>
              </a:ext>
            </a:extLst>
          </a:blip>
          <a:stretch>
            <a:fillRect/>
          </a:stretch>
        </p:blipFill>
        <p:spPr>
          <a:xfrm>
            <a:off x="8001000" y="5715000"/>
            <a:ext cx="1042742" cy="1062052"/>
          </a:xfrm>
          <a:prstGeom prst="rect">
            <a:avLst/>
          </a:prstGeom>
        </p:spPr>
      </p:pic>
      <p:sp>
        <p:nvSpPr>
          <p:cNvPr id="7" name="Rectangle 6"/>
          <p:cNvSpPr/>
          <p:nvPr/>
        </p:nvSpPr>
        <p:spPr>
          <a:xfrm>
            <a:off x="228600" y="1295400"/>
            <a:ext cx="8915400" cy="4185762"/>
          </a:xfrm>
          <a:prstGeom prst="rect">
            <a:avLst/>
          </a:prstGeom>
        </p:spPr>
        <p:txBody>
          <a:bodyPr wrap="square">
            <a:spAutoFit/>
          </a:bodyPr>
          <a:lstStyle/>
          <a:p>
            <a:pPr marL="285750" indent="-285750">
              <a:buFont typeface="Arial"/>
              <a:buChar char="•"/>
            </a:pPr>
            <a:endParaRPr lang="en-US" dirty="0"/>
          </a:p>
          <a:p>
            <a:pPr marL="342900" indent="-342900">
              <a:lnSpc>
                <a:spcPct val="140000"/>
              </a:lnSpc>
              <a:buFont typeface="Arial"/>
              <a:buChar char="•"/>
            </a:pPr>
            <a:r>
              <a:rPr lang="en-US" sz="2000" b="1" dirty="0"/>
              <a:t>ONP</a:t>
            </a:r>
            <a:r>
              <a:rPr lang="en-US" sz="2000" dirty="0"/>
              <a:t> is formed by an award winning &amp; visionary technocrats</a:t>
            </a:r>
            <a:r>
              <a:rPr lang="en-US" sz="2000" dirty="0" smtClean="0"/>
              <a:t>.</a:t>
            </a:r>
            <a:endParaRPr lang="en-US" sz="2000" b="1" dirty="0" smtClean="0"/>
          </a:p>
          <a:p>
            <a:pPr marL="342900" lvl="0" indent="-342900">
              <a:lnSpc>
                <a:spcPct val="140000"/>
              </a:lnSpc>
              <a:buFont typeface="Arial"/>
              <a:buChar char="•"/>
            </a:pPr>
            <a:r>
              <a:rPr lang="en-US" sz="2000" b="1" dirty="0" smtClean="0"/>
              <a:t>ONP </a:t>
            </a:r>
            <a:r>
              <a:rPr lang="en-US" sz="2000" dirty="0"/>
              <a:t>has certified </a:t>
            </a:r>
            <a:r>
              <a:rPr lang="en-US" sz="2000" dirty="0" smtClean="0"/>
              <a:t>engineers </a:t>
            </a:r>
            <a:r>
              <a:rPr lang="en-US" sz="2000" dirty="0"/>
              <a:t>for onsite and remote support.</a:t>
            </a:r>
          </a:p>
          <a:p>
            <a:pPr marL="342900" lvl="0" indent="-342900">
              <a:lnSpc>
                <a:spcPct val="140000"/>
              </a:lnSpc>
              <a:buFont typeface="Arial"/>
              <a:buChar char="•"/>
            </a:pPr>
            <a:r>
              <a:rPr lang="en-US" sz="2000" b="1" dirty="0" smtClean="0"/>
              <a:t>ONP </a:t>
            </a:r>
            <a:r>
              <a:rPr lang="en-US" sz="2000" dirty="0" smtClean="0"/>
              <a:t>partners with </a:t>
            </a:r>
            <a:r>
              <a:rPr lang="en-US" sz="2000" dirty="0" err="1" smtClean="0"/>
              <a:t>Proinso</a:t>
            </a:r>
            <a:r>
              <a:rPr lang="en-US" sz="2000" dirty="0" smtClean="0"/>
              <a:t>, CCL, Soleus. “German engineering”.</a:t>
            </a:r>
          </a:p>
          <a:p>
            <a:pPr marL="342900" lvl="0" indent="-342900">
              <a:lnSpc>
                <a:spcPct val="140000"/>
              </a:lnSpc>
              <a:buFont typeface="Arial"/>
              <a:buChar char="•"/>
            </a:pPr>
            <a:r>
              <a:rPr lang="en-US" sz="2000" b="1" dirty="0"/>
              <a:t>ONP </a:t>
            </a:r>
            <a:r>
              <a:rPr lang="en-US" sz="2000" dirty="0" smtClean="0"/>
              <a:t>Gets design engineering support from German team.</a:t>
            </a:r>
          </a:p>
          <a:p>
            <a:pPr marL="342900" lvl="0" indent="-342900">
              <a:lnSpc>
                <a:spcPct val="140000"/>
              </a:lnSpc>
              <a:buFont typeface="Arial"/>
              <a:buChar char="•"/>
            </a:pPr>
            <a:r>
              <a:rPr lang="en-US" sz="2000" b="1" dirty="0" smtClean="0"/>
              <a:t>ONP </a:t>
            </a:r>
            <a:r>
              <a:rPr lang="en-US" sz="2000" dirty="0" smtClean="0"/>
              <a:t>German partner completes </a:t>
            </a:r>
            <a:r>
              <a:rPr lang="en-US" sz="2000" dirty="0"/>
              <a:t>2</a:t>
            </a:r>
            <a:r>
              <a:rPr lang="en-US" sz="2000" dirty="0" smtClean="0"/>
              <a:t> </a:t>
            </a:r>
            <a:r>
              <a:rPr lang="en-US" sz="2000" dirty="0" err="1"/>
              <a:t>GigaWatt</a:t>
            </a:r>
            <a:r>
              <a:rPr lang="en-US" sz="2000" dirty="0"/>
              <a:t> </a:t>
            </a:r>
            <a:r>
              <a:rPr lang="en-US" sz="2000" dirty="0" smtClean="0"/>
              <a:t>end of 2013.</a:t>
            </a:r>
            <a:endParaRPr lang="en-US" sz="2000" dirty="0"/>
          </a:p>
          <a:p>
            <a:pPr marL="342900" lvl="0" indent="-342900">
              <a:lnSpc>
                <a:spcPct val="140000"/>
              </a:lnSpc>
              <a:buFont typeface="Arial"/>
              <a:buChar char="•"/>
            </a:pPr>
            <a:r>
              <a:rPr lang="en-US" sz="2000" b="1" dirty="0"/>
              <a:t>ONP</a:t>
            </a:r>
            <a:r>
              <a:rPr lang="en-US" sz="2000" dirty="0"/>
              <a:t> manufactures Inverter/Controller unit for </a:t>
            </a:r>
            <a:r>
              <a:rPr lang="en-US" sz="2000" dirty="0" err="1"/>
              <a:t>GreenBox</a:t>
            </a:r>
            <a:r>
              <a:rPr lang="en-US" sz="2000" dirty="0" smtClean="0"/>
              <a:t>.</a:t>
            </a:r>
            <a:endParaRPr lang="en-US" sz="2000" dirty="0"/>
          </a:p>
          <a:p>
            <a:pPr marL="342900" lvl="0" indent="-342900">
              <a:lnSpc>
                <a:spcPct val="140000"/>
              </a:lnSpc>
              <a:buFont typeface="Arial"/>
              <a:buChar char="•"/>
            </a:pPr>
            <a:r>
              <a:rPr lang="en-US" sz="2000" b="1" dirty="0" smtClean="0"/>
              <a:t>ONP</a:t>
            </a:r>
            <a:r>
              <a:rPr lang="en-US" sz="2000" dirty="0" smtClean="0"/>
              <a:t> </a:t>
            </a:r>
            <a:r>
              <a:rPr lang="en-US" sz="2000" dirty="0"/>
              <a:t>has </a:t>
            </a:r>
            <a:r>
              <a:rPr lang="en-US" sz="2000" dirty="0" smtClean="0"/>
              <a:t>presence </a:t>
            </a:r>
            <a:r>
              <a:rPr lang="en-US" sz="2000" dirty="0"/>
              <a:t>in Maharashtra, </a:t>
            </a:r>
            <a:r>
              <a:rPr lang="en-US" sz="2000" dirty="0" smtClean="0"/>
              <a:t>TN, </a:t>
            </a:r>
            <a:r>
              <a:rPr lang="en-US" sz="2000" dirty="0"/>
              <a:t>Karnataka, and </a:t>
            </a:r>
            <a:r>
              <a:rPr lang="en-US" sz="2000" dirty="0" smtClean="0"/>
              <a:t>AP.</a:t>
            </a:r>
            <a:endParaRPr lang="en-US" sz="2000" dirty="0"/>
          </a:p>
          <a:p>
            <a:pPr marL="342900" lvl="0" indent="-342900">
              <a:lnSpc>
                <a:spcPct val="140000"/>
              </a:lnSpc>
              <a:buFont typeface="Arial"/>
              <a:buChar char="•"/>
            </a:pPr>
            <a:r>
              <a:rPr lang="en-US" sz="2000" b="1" dirty="0" smtClean="0"/>
              <a:t>ONP</a:t>
            </a:r>
            <a:r>
              <a:rPr lang="en-US" sz="2000" dirty="0" smtClean="0"/>
              <a:t> </a:t>
            </a:r>
            <a:r>
              <a:rPr lang="en-US" sz="2000" dirty="0"/>
              <a:t>products are tested in our factory &amp; QC centers.</a:t>
            </a:r>
          </a:p>
          <a:p>
            <a:pPr marL="285750" indent="-285750">
              <a:buFont typeface="Arial"/>
              <a:buChar char="•"/>
            </a:pPr>
            <a:endParaRPr lang="en-US" dirty="0"/>
          </a:p>
        </p:txBody>
      </p:sp>
      <p:sp>
        <p:nvSpPr>
          <p:cNvPr id="8" name="Title 8"/>
          <p:cNvSpPr>
            <a:spLocks noGrp="1"/>
          </p:cNvSpPr>
          <p:nvPr>
            <p:ph type="title"/>
          </p:nvPr>
        </p:nvSpPr>
        <p:spPr>
          <a:xfrm>
            <a:off x="436180" y="76200"/>
            <a:ext cx="8403020" cy="685800"/>
          </a:xfrm>
        </p:spPr>
        <p:txBody>
          <a:bodyPr/>
          <a:lstStyle/>
          <a:p>
            <a:pPr lvl="0">
              <a:spcBef>
                <a:spcPts val="0"/>
              </a:spcBef>
            </a:pPr>
            <a:r>
              <a:rPr lang="en-US" sz="2800" b="1" dirty="0" smtClean="0">
                <a:solidFill>
                  <a:prstClr val="black">
                    <a:lumMod val="85000"/>
                    <a:lumOff val="15000"/>
                  </a:prstClr>
                </a:solidFill>
              </a:rPr>
              <a:t>Why ONP?</a:t>
            </a:r>
            <a:endParaRPr lang="en-US" b="1" dirty="0">
              <a:latin typeface="+mn-lt"/>
            </a:endParaRPr>
          </a:p>
        </p:txBody>
      </p:sp>
    </p:spTree>
    <p:extLst>
      <p:ext uri="{BB962C8B-B14F-4D97-AF65-F5344CB8AC3E}">
        <p14:creationId xmlns:p14="http://schemas.microsoft.com/office/powerpoint/2010/main" val="1010285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3"/>
          <p:cNvSpPr txBox="1">
            <a:spLocks/>
          </p:cNvSpPr>
          <p:nvPr/>
        </p:nvSpPr>
        <p:spPr>
          <a:xfrm>
            <a:off x="228600" y="3703704"/>
            <a:ext cx="7315200" cy="1325496"/>
          </a:xfrm>
          <a:prstGeom prst="rect">
            <a:avLst/>
          </a:prstGeom>
          <a:noFill/>
          <a:ln>
            <a:noFill/>
          </a:ln>
        </p:spPr>
        <p:txBody>
          <a:bodyPr vert="horz" lIns="91440" tIns="45720" rIns="91440" bIns="45720" rtlCol="0" anchor="ctr">
            <a:normAutofit fontScale="85000" lnSpcReduction="10000"/>
            <a:scene3d>
              <a:camera prst="orthographicFront"/>
              <a:lightRig rig="soft" dir="t">
                <a:rot lat="0" lon="0" rev="17220000"/>
              </a:lightRig>
            </a:scene3d>
            <a:sp3d prstMaterial="softEdge"/>
          </a:bodyPr>
          <a:lstStyle/>
          <a:p>
            <a:pPr>
              <a:lnSpc>
                <a:spcPct val="87000"/>
              </a:lnSpc>
              <a:spcBef>
                <a:spcPct val="0"/>
              </a:spcBef>
              <a:defRPr/>
            </a:pPr>
            <a:r>
              <a:rPr lang="en-US" sz="4400" dirty="0" smtClean="0">
                <a:solidFill>
                  <a:srgbClr val="92D050"/>
                </a:solidFill>
              </a:rPr>
              <a:t/>
            </a:r>
            <a:br>
              <a:rPr lang="en-US" sz="4400" dirty="0" smtClean="0">
                <a:solidFill>
                  <a:srgbClr val="92D050"/>
                </a:solidFill>
              </a:rPr>
            </a:br>
            <a:r>
              <a:rPr lang="en-US" sz="5600" b="1" dirty="0" smtClean="0">
                <a:solidFill>
                  <a:srgbClr val="92D050"/>
                </a:solidFill>
                <a:latin typeface="Arial" pitchFamily="34" charset="0"/>
                <a:cs typeface="Arial" pitchFamily="34" charset="0"/>
              </a:rPr>
              <a:t>What’s Your Message?</a:t>
            </a:r>
            <a:endParaRPr lang="en-US" sz="5600" b="1" dirty="0">
              <a:solidFill>
                <a:srgbClr val="92D050"/>
              </a:solidFill>
              <a:latin typeface="Arial" pitchFamily="34" charset="0"/>
              <a:cs typeface="Arial" pitchFamily="34" charset="0"/>
            </a:endParaRPr>
          </a:p>
        </p:txBody>
      </p:sp>
      <p:pic>
        <p:nvPicPr>
          <p:cNvPr id="7" name="Picture 6"/>
          <p:cNvPicPr>
            <a:picLocks noChangeAspect="1"/>
          </p:cNvPicPr>
          <p:nvPr/>
        </p:nvPicPr>
        <p:blipFill>
          <a:blip r:embed="rId4" cstate="print"/>
          <a:stretch>
            <a:fillRect/>
          </a:stretch>
        </p:blipFill>
        <p:spPr>
          <a:xfrm>
            <a:off x="20548" y="20547"/>
            <a:ext cx="3498527" cy="2825393"/>
          </a:xfrm>
          <a:prstGeom prst="rect">
            <a:avLst/>
          </a:prstGeom>
        </p:spPr>
      </p:pic>
      <p:pic>
        <p:nvPicPr>
          <p:cNvPr id="8" name="Picture 7"/>
          <p:cNvPicPr>
            <a:picLocks noChangeAspect="1"/>
          </p:cNvPicPr>
          <p:nvPr/>
        </p:nvPicPr>
        <p:blipFill>
          <a:blip r:embed="rId5" cstate="print"/>
          <a:stretch>
            <a:fillRect/>
          </a:stretch>
        </p:blipFill>
        <p:spPr>
          <a:xfrm>
            <a:off x="3503486" y="20548"/>
            <a:ext cx="5624418" cy="2825496"/>
          </a:xfrm>
          <a:prstGeom prst="rect">
            <a:avLst/>
          </a:prstGeom>
        </p:spPr>
      </p:pic>
      <p:pic>
        <p:nvPicPr>
          <p:cNvPr id="9" name="Picture 8"/>
          <p:cNvPicPr>
            <a:picLocks noChangeAspect="1"/>
          </p:cNvPicPr>
          <p:nvPr/>
        </p:nvPicPr>
        <p:blipFill>
          <a:blip r:embed="rId6" cstate="print"/>
          <a:stretch>
            <a:fillRect/>
          </a:stretch>
        </p:blipFill>
        <p:spPr>
          <a:xfrm>
            <a:off x="20923" y="2818500"/>
            <a:ext cx="7668994" cy="2296266"/>
          </a:xfrm>
          <a:prstGeom prst="rect">
            <a:avLst/>
          </a:prstGeom>
        </p:spPr>
      </p:pic>
      <p:pic>
        <p:nvPicPr>
          <p:cNvPr id="10" name="Picture 9"/>
          <p:cNvPicPr>
            <a:picLocks noChangeAspect="1"/>
          </p:cNvPicPr>
          <p:nvPr/>
        </p:nvPicPr>
        <p:blipFill>
          <a:blip r:embed="rId7" cstate="print"/>
          <a:stretch>
            <a:fillRect/>
          </a:stretch>
        </p:blipFill>
        <p:spPr>
          <a:xfrm>
            <a:off x="7662119" y="2819400"/>
            <a:ext cx="1461333" cy="2293850"/>
          </a:xfrm>
          <a:prstGeom prst="rect">
            <a:avLst/>
          </a:prstGeom>
        </p:spPr>
      </p:pic>
      <p:grpSp>
        <p:nvGrpSpPr>
          <p:cNvPr id="20" name="Group 19"/>
          <p:cNvGrpSpPr/>
          <p:nvPr/>
        </p:nvGrpSpPr>
        <p:grpSpPr>
          <a:xfrm>
            <a:off x="0" y="5089818"/>
            <a:ext cx="9144000" cy="1768182"/>
            <a:chOff x="0" y="5089818"/>
            <a:chExt cx="9144000" cy="1768182"/>
          </a:xfrm>
        </p:grpSpPr>
        <p:pic>
          <p:nvPicPr>
            <p:cNvPr id="11" name="Picture 10"/>
            <p:cNvPicPr>
              <a:picLocks/>
            </p:cNvPicPr>
            <p:nvPr/>
          </p:nvPicPr>
          <p:blipFill>
            <a:blip r:embed="rId8" cstate="print"/>
            <a:stretch>
              <a:fillRect/>
            </a:stretch>
          </p:blipFill>
          <p:spPr>
            <a:xfrm>
              <a:off x="24064" y="5089818"/>
              <a:ext cx="9098280" cy="1737360"/>
            </a:xfrm>
            <a:prstGeom prst="rect">
              <a:avLst/>
            </a:prstGeom>
          </p:spPr>
        </p:pic>
        <p:sp>
          <p:nvSpPr>
            <p:cNvPr id="16" name="Rectangle 15"/>
            <p:cNvSpPr/>
            <p:nvPr/>
          </p:nvSpPr>
          <p:spPr>
            <a:xfrm>
              <a:off x="0" y="518160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5400000">
              <a:off x="4537710" y="2251710"/>
              <a:ext cx="6858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098281" y="515874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itle 3"/>
          <p:cNvSpPr txBox="1">
            <a:spLocks/>
          </p:cNvSpPr>
          <p:nvPr/>
        </p:nvSpPr>
        <p:spPr>
          <a:xfrm>
            <a:off x="228600" y="3048000"/>
            <a:ext cx="7315200" cy="1020763"/>
          </a:xfrm>
          <a:prstGeom prst="rect">
            <a:avLst/>
          </a:prstGeom>
          <a:noFill/>
          <a:ln>
            <a:noFill/>
          </a:ln>
        </p:spPr>
        <p:txBody>
          <a:bodyPr vert="horz" lIns="91440" tIns="45720" rIns="91440" bIns="45720" rtlCol="0" anchor="ctr">
            <a:noAutofit/>
            <a:scene3d>
              <a:camera prst="orthographicFront"/>
              <a:lightRig rig="soft" dir="t">
                <a:rot lat="0" lon="0" rev="17220000"/>
              </a:lightRig>
            </a:scene3d>
            <a:sp3d prstMaterial="softEdge"/>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7000"/>
              </a:lnSpc>
            </a:pPr>
            <a:r>
              <a:rPr lang="en-US" sz="5600" dirty="0" smtClean="0"/>
              <a:t/>
            </a:r>
            <a:br>
              <a:rPr lang="en-US" sz="5600" dirty="0" smtClean="0"/>
            </a:br>
            <a:r>
              <a:rPr lang="en-US" sz="5600" b="1" dirty="0">
                <a:solidFill>
                  <a:schemeClr val="bg1"/>
                </a:solidFill>
                <a:latin typeface="Arial" pitchFamily="34" charset="0"/>
                <a:cs typeface="Arial" pitchFamily="34" charset="0"/>
              </a:rPr>
              <a:t>T</a:t>
            </a:r>
            <a:r>
              <a:rPr lang="en-US" sz="5600" b="1" dirty="0" smtClean="0">
                <a:solidFill>
                  <a:schemeClr val="bg1"/>
                </a:solidFill>
                <a:latin typeface="Arial" pitchFamily="34" charset="0"/>
                <a:cs typeface="Arial" pitchFamily="34" charset="0"/>
              </a:rPr>
              <a:t>hank you</a:t>
            </a:r>
            <a:endParaRPr lang="en-US" sz="5600" b="1" dirty="0">
              <a:solidFill>
                <a:schemeClr val="bg1"/>
              </a:solidFill>
              <a:latin typeface="Arial" pitchFamily="34" charset="0"/>
              <a:cs typeface="Arial" pitchFamily="34" charset="0"/>
            </a:endParaRPr>
          </a:p>
        </p:txBody>
      </p:sp>
      <p:sp>
        <p:nvSpPr>
          <p:cNvPr id="15" name="Title 3"/>
          <p:cNvSpPr txBox="1">
            <a:spLocks/>
          </p:cNvSpPr>
          <p:nvPr/>
        </p:nvSpPr>
        <p:spPr>
          <a:xfrm>
            <a:off x="228600" y="4999037"/>
            <a:ext cx="8763000" cy="1020763"/>
          </a:xfrm>
          <a:prstGeom prst="rect">
            <a:avLst/>
          </a:prstGeom>
          <a:noFill/>
          <a:ln>
            <a:noFill/>
          </a:ln>
        </p:spPr>
        <p:txBody>
          <a:bodyPr vert="horz" lIns="91440" tIns="45720" rIns="91440" bIns="45720" rtlCol="0" anchor="ctr">
            <a:noAutofit/>
            <a:scene3d>
              <a:camera prst="orthographicFront"/>
              <a:lightRig rig="soft" dir="t">
                <a:rot lat="0" lon="0" rev="17220000"/>
              </a:lightRig>
            </a:scene3d>
            <a:sp3d prstMaterial="softEdge"/>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7000"/>
              </a:lnSpc>
            </a:pPr>
            <a:r>
              <a:rPr lang="en-US" sz="5600" dirty="0" smtClean="0"/>
              <a:t/>
            </a:r>
            <a:br>
              <a:rPr lang="en-US" sz="5600" dirty="0" smtClean="0"/>
            </a:br>
            <a:r>
              <a:rPr lang="en-US" sz="4000" b="1" dirty="0" smtClean="0">
                <a:solidFill>
                  <a:schemeClr val="bg1"/>
                </a:solidFill>
                <a:latin typeface="Arial" pitchFamily="34" charset="0"/>
                <a:cs typeface="Arial" pitchFamily="34" charset="0"/>
              </a:rPr>
              <a:t>Omega Natural Polarity </a:t>
            </a:r>
            <a:r>
              <a:rPr lang="en-US" sz="4000" b="1" dirty="0" err="1" smtClean="0">
                <a:solidFill>
                  <a:schemeClr val="bg1"/>
                </a:solidFill>
                <a:latin typeface="Arial" pitchFamily="34" charset="0"/>
                <a:cs typeface="Arial" pitchFamily="34" charset="0"/>
              </a:rPr>
              <a:t>Pvt</a:t>
            </a:r>
            <a:r>
              <a:rPr lang="en-US" sz="4000" b="1" dirty="0" smtClean="0">
                <a:solidFill>
                  <a:schemeClr val="bg1"/>
                </a:solidFill>
                <a:latin typeface="Arial" pitchFamily="34" charset="0"/>
                <a:cs typeface="Arial" pitchFamily="34" charset="0"/>
              </a:rPr>
              <a:t> Ltd</a:t>
            </a:r>
          </a:p>
          <a:p>
            <a:pPr algn="l">
              <a:lnSpc>
                <a:spcPct val="87000"/>
              </a:lnSpc>
            </a:pPr>
            <a:r>
              <a:rPr lang="en-US" sz="1800" b="1" dirty="0" smtClean="0">
                <a:solidFill>
                  <a:schemeClr val="bg1"/>
                </a:solidFill>
                <a:latin typeface="Arial" pitchFamily="34" charset="0"/>
                <a:cs typeface="Arial" pitchFamily="34" charset="0"/>
                <a:hlinkClick r:id="rId9"/>
              </a:rPr>
              <a:t>www.onp.co.in</a:t>
            </a:r>
            <a:r>
              <a:rPr lang="en-US" sz="1800" b="1" dirty="0" smtClean="0">
                <a:solidFill>
                  <a:schemeClr val="bg1"/>
                </a:solidFill>
                <a:latin typeface="Arial" pitchFamily="34" charset="0"/>
                <a:cs typeface="Arial" pitchFamily="34" charset="0"/>
              </a:rPr>
              <a:t>  / 022 3226 1177 / </a:t>
            </a:r>
            <a:r>
              <a:rPr lang="en-US" sz="1800" b="1" dirty="0" err="1" smtClean="0">
                <a:solidFill>
                  <a:schemeClr val="bg1"/>
                </a:solidFill>
                <a:latin typeface="Arial" pitchFamily="34" charset="0"/>
                <a:cs typeface="Arial" pitchFamily="34" charset="0"/>
              </a:rPr>
              <a:t>sales@onp.co.in</a:t>
            </a:r>
            <a:endParaRPr lang="en-US" sz="1800" b="1" dirty="0">
              <a:solidFill>
                <a:schemeClr val="bg1"/>
              </a:solidFill>
              <a:latin typeface="Arial" pitchFamily="34" charset="0"/>
              <a:cs typeface="Arial" pitchFamily="34" charset="0"/>
            </a:endParaRPr>
          </a:p>
        </p:txBody>
      </p:sp>
      <p:pic>
        <p:nvPicPr>
          <p:cNvPr id="18" name="Picture 17" descr="logo_vector.ep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7800" y="304800"/>
            <a:ext cx="1819377" cy="185306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9" fill="hold" nodeType="withEffect">
                                  <p:stCondLst>
                                    <p:cond delay="0"/>
                                  </p:stCondLst>
                                  <p:childTnLst>
                                    <p:anim calcmode="lin" valueType="num">
                                      <p:cBhvr additive="base">
                                        <p:cTn id="6" dur="750"/>
                                        <p:tgtEl>
                                          <p:spTgt spid="7"/>
                                        </p:tgtEl>
                                        <p:attrNameLst>
                                          <p:attrName>ppt_x</p:attrName>
                                        </p:attrNameLst>
                                      </p:cBhvr>
                                      <p:tavLst>
                                        <p:tav tm="0">
                                          <p:val>
                                            <p:strVal val="ppt_x"/>
                                          </p:val>
                                        </p:tav>
                                        <p:tav tm="100000">
                                          <p:val>
                                            <p:strVal val="0-ppt_w/2"/>
                                          </p:val>
                                        </p:tav>
                                      </p:tavLst>
                                    </p:anim>
                                    <p:anim calcmode="lin" valueType="num">
                                      <p:cBhvr additive="base">
                                        <p:cTn id="7" dur="750"/>
                                        <p:tgtEl>
                                          <p:spTgt spid="7"/>
                                        </p:tgtEl>
                                        <p:attrNameLst>
                                          <p:attrName>ppt_y</p:attrName>
                                        </p:attrNameLst>
                                      </p:cBhvr>
                                      <p:tavLst>
                                        <p:tav tm="0">
                                          <p:val>
                                            <p:strVal val="ppt_y"/>
                                          </p:val>
                                        </p:tav>
                                        <p:tav tm="100000">
                                          <p:val>
                                            <p:strVal val="0-ppt_h/2"/>
                                          </p:val>
                                        </p:tav>
                                      </p:tavLst>
                                    </p:anim>
                                    <p:set>
                                      <p:cBhvr>
                                        <p:cTn id="8" dur="1" fill="hold">
                                          <p:stCondLst>
                                            <p:cond delay="749"/>
                                          </p:stCondLst>
                                        </p:cTn>
                                        <p:tgtEl>
                                          <p:spTgt spid="7"/>
                                        </p:tgtEl>
                                        <p:attrNameLst>
                                          <p:attrName>style.visibility</p:attrName>
                                        </p:attrNameLst>
                                      </p:cBhvr>
                                      <p:to>
                                        <p:strVal val="hidden"/>
                                      </p:to>
                                    </p:set>
                                  </p:childTnLst>
                                </p:cTn>
                              </p:par>
                              <p:par>
                                <p:cTn id="9" presetID="2" presetClass="exit" presetSubtype="3" fill="hold" nodeType="withEffect">
                                  <p:stCondLst>
                                    <p:cond delay="0"/>
                                  </p:stCondLst>
                                  <p:childTnLst>
                                    <p:anim calcmode="lin" valueType="num">
                                      <p:cBhvr additive="base">
                                        <p:cTn id="10" dur="750"/>
                                        <p:tgtEl>
                                          <p:spTgt spid="8"/>
                                        </p:tgtEl>
                                        <p:attrNameLst>
                                          <p:attrName>ppt_x</p:attrName>
                                        </p:attrNameLst>
                                      </p:cBhvr>
                                      <p:tavLst>
                                        <p:tav tm="0">
                                          <p:val>
                                            <p:strVal val="ppt_x"/>
                                          </p:val>
                                        </p:tav>
                                        <p:tav tm="100000">
                                          <p:val>
                                            <p:strVal val="1+ppt_w/2"/>
                                          </p:val>
                                        </p:tav>
                                      </p:tavLst>
                                    </p:anim>
                                    <p:anim calcmode="lin" valueType="num">
                                      <p:cBhvr additive="base">
                                        <p:cTn id="11" dur="750"/>
                                        <p:tgtEl>
                                          <p:spTgt spid="8"/>
                                        </p:tgtEl>
                                        <p:attrNameLst>
                                          <p:attrName>ppt_y</p:attrName>
                                        </p:attrNameLst>
                                      </p:cBhvr>
                                      <p:tavLst>
                                        <p:tav tm="0">
                                          <p:val>
                                            <p:strVal val="ppt_y"/>
                                          </p:val>
                                        </p:tav>
                                        <p:tav tm="100000">
                                          <p:val>
                                            <p:strVal val="0-ppt_h/2"/>
                                          </p:val>
                                        </p:tav>
                                      </p:tavLst>
                                    </p:anim>
                                    <p:set>
                                      <p:cBhvr>
                                        <p:cTn id="12" dur="1" fill="hold">
                                          <p:stCondLst>
                                            <p:cond delay="749"/>
                                          </p:stCondLst>
                                        </p:cTn>
                                        <p:tgtEl>
                                          <p:spTgt spid="8"/>
                                        </p:tgtEl>
                                        <p:attrNameLst>
                                          <p:attrName>style.visibility</p:attrName>
                                        </p:attrNameLst>
                                      </p:cBhvr>
                                      <p:to>
                                        <p:strVal val="hidden"/>
                                      </p:to>
                                    </p:set>
                                  </p:childTnLst>
                                </p:cTn>
                              </p:par>
                              <p:par>
                                <p:cTn id="13" presetID="2" presetClass="exit" presetSubtype="8" fill="hold" nodeType="withEffect">
                                  <p:stCondLst>
                                    <p:cond delay="0"/>
                                  </p:stCondLst>
                                  <p:childTnLst>
                                    <p:anim calcmode="lin" valueType="num">
                                      <p:cBhvr additive="base">
                                        <p:cTn id="14" dur="750"/>
                                        <p:tgtEl>
                                          <p:spTgt spid="9"/>
                                        </p:tgtEl>
                                        <p:attrNameLst>
                                          <p:attrName>ppt_x</p:attrName>
                                        </p:attrNameLst>
                                      </p:cBhvr>
                                      <p:tavLst>
                                        <p:tav tm="0">
                                          <p:val>
                                            <p:strVal val="ppt_x"/>
                                          </p:val>
                                        </p:tav>
                                        <p:tav tm="100000">
                                          <p:val>
                                            <p:strVal val="0-ppt_w/2"/>
                                          </p:val>
                                        </p:tav>
                                      </p:tavLst>
                                    </p:anim>
                                    <p:anim calcmode="lin" valueType="num">
                                      <p:cBhvr additive="base">
                                        <p:cTn id="15" dur="750"/>
                                        <p:tgtEl>
                                          <p:spTgt spid="9"/>
                                        </p:tgtEl>
                                        <p:attrNameLst>
                                          <p:attrName>ppt_y</p:attrName>
                                        </p:attrNameLst>
                                      </p:cBhvr>
                                      <p:tavLst>
                                        <p:tav tm="0">
                                          <p:val>
                                            <p:strVal val="ppt_y"/>
                                          </p:val>
                                        </p:tav>
                                        <p:tav tm="100000">
                                          <p:val>
                                            <p:strVal val="ppt_y"/>
                                          </p:val>
                                        </p:tav>
                                      </p:tavLst>
                                    </p:anim>
                                    <p:set>
                                      <p:cBhvr>
                                        <p:cTn id="16" dur="1" fill="hold">
                                          <p:stCondLst>
                                            <p:cond delay="749"/>
                                          </p:stCondLst>
                                        </p:cTn>
                                        <p:tgtEl>
                                          <p:spTgt spid="9"/>
                                        </p:tgtEl>
                                        <p:attrNameLst>
                                          <p:attrName>style.visibility</p:attrName>
                                        </p:attrNameLst>
                                      </p:cBhvr>
                                      <p:to>
                                        <p:strVal val="hidden"/>
                                      </p:to>
                                    </p:set>
                                  </p:childTnLst>
                                </p:cTn>
                              </p:par>
                              <p:par>
                                <p:cTn id="17" presetID="2" presetClass="exit" presetSubtype="2" fill="hold" nodeType="withEffect">
                                  <p:stCondLst>
                                    <p:cond delay="0"/>
                                  </p:stCondLst>
                                  <p:childTnLst>
                                    <p:anim calcmode="lin" valueType="num">
                                      <p:cBhvr additive="base">
                                        <p:cTn id="18" dur="750"/>
                                        <p:tgtEl>
                                          <p:spTgt spid="10"/>
                                        </p:tgtEl>
                                        <p:attrNameLst>
                                          <p:attrName>ppt_x</p:attrName>
                                        </p:attrNameLst>
                                      </p:cBhvr>
                                      <p:tavLst>
                                        <p:tav tm="0">
                                          <p:val>
                                            <p:strVal val="ppt_x"/>
                                          </p:val>
                                        </p:tav>
                                        <p:tav tm="100000">
                                          <p:val>
                                            <p:strVal val="1+ppt_w/2"/>
                                          </p:val>
                                        </p:tav>
                                      </p:tavLst>
                                    </p:anim>
                                    <p:anim calcmode="lin" valueType="num">
                                      <p:cBhvr additive="base">
                                        <p:cTn id="19" dur="750"/>
                                        <p:tgtEl>
                                          <p:spTgt spid="10"/>
                                        </p:tgtEl>
                                        <p:attrNameLst>
                                          <p:attrName>ppt_y</p:attrName>
                                        </p:attrNameLst>
                                      </p:cBhvr>
                                      <p:tavLst>
                                        <p:tav tm="0">
                                          <p:val>
                                            <p:strVal val="ppt_y"/>
                                          </p:val>
                                        </p:tav>
                                        <p:tav tm="100000">
                                          <p:val>
                                            <p:strVal val="ppt_y"/>
                                          </p:val>
                                        </p:tav>
                                      </p:tavLst>
                                    </p:anim>
                                    <p:set>
                                      <p:cBhvr>
                                        <p:cTn id="20" dur="1" fill="hold">
                                          <p:stCondLst>
                                            <p:cond delay="749"/>
                                          </p:stCondLst>
                                        </p:cTn>
                                        <p:tgtEl>
                                          <p:spTgt spid="10"/>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250"/>
                                        <p:tgtEl>
                                          <p:spTgt spid="14"/>
                                        </p:tgtEl>
                                      </p:cBhvr>
                                    </p:animEffect>
                                    <p:set>
                                      <p:cBhvr>
                                        <p:cTn id="23" dur="1" fill="hold">
                                          <p:stCondLst>
                                            <p:cond delay="249"/>
                                          </p:stCondLst>
                                        </p:cTn>
                                        <p:tgtEl>
                                          <p:spTgt spid="14"/>
                                        </p:tgtEl>
                                        <p:attrNameLst>
                                          <p:attrName>style.visibility</p:attrName>
                                        </p:attrNameLst>
                                      </p:cBhvr>
                                      <p:to>
                                        <p:strVal val="hidden"/>
                                      </p:to>
                                    </p:set>
                                  </p:childTnLst>
                                </p:cTn>
                              </p:par>
                              <p:par>
                                <p:cTn id="24" presetID="10" presetClass="exit" presetSubtype="0" fill="hold" grpId="0" nodeType="withEffect">
                                  <p:stCondLst>
                                    <p:cond delay="0"/>
                                  </p:stCondLst>
                                  <p:childTnLst>
                                    <p:animEffect transition="out" filter="fade">
                                      <p:cBhvr>
                                        <p:cTn id="25" dur="250"/>
                                        <p:tgtEl>
                                          <p:spTgt spid="15"/>
                                        </p:tgtEl>
                                      </p:cBhvr>
                                    </p:animEffect>
                                    <p:set>
                                      <p:cBhvr>
                                        <p:cTn id="26" dur="1" fill="hold">
                                          <p:stCondLst>
                                            <p:cond delay="24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Introducing PowerPoint 2011">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Introducing PowerPoint 2011.potx</Template>
  <TotalTime>0</TotalTime>
  <Words>326</Words>
  <Application>Microsoft Macintosh PowerPoint</Application>
  <PresentationFormat>On-screen Show (4:3)</PresentationFormat>
  <Paragraphs>47</Paragraphs>
  <Slides>6</Slides>
  <Notes>2</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Introducing PowerPoint 2011</vt:lpstr>
      <vt:lpstr> GreenBox HL Solar powered DC-to-DC Home Lighting</vt:lpstr>
      <vt:lpstr>About Omega Natural Polarity (ONP)</vt:lpstr>
      <vt:lpstr>About GreenBox HL</vt:lpstr>
      <vt:lpstr>GreenBox HL Specs &amp; Images</vt:lpstr>
      <vt:lpstr>Why ONP?</vt:lpstr>
      <vt:lpstr>PowerPoint Presentation</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2010-05-03T20:57:59Z</dcterms:created>
  <dcterms:modified xsi:type="dcterms:W3CDTF">2015-07-09T17:41:35Z</dcterms:modified>
</cp:coreProperties>
</file>